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545" r:id="rId12"/>
    <p:sldId id="544" r:id="rId13"/>
    <p:sldId id="401" r:id="rId14"/>
    <p:sldId id="436" r:id="rId15"/>
    <p:sldId id="429" r:id="rId16"/>
    <p:sldId id="437" r:id="rId17"/>
    <p:sldId id="585" r:id="rId18"/>
    <p:sldId id="411" r:id="rId19"/>
    <p:sldId id="408" r:id="rId20"/>
    <p:sldId id="414" r:id="rId21"/>
    <p:sldId id="580" r:id="rId22"/>
    <p:sldId id="310" r:id="rId23"/>
    <p:sldId id="412" r:id="rId24"/>
    <p:sldId id="413" r:id="rId25"/>
    <p:sldId id="292" r:id="rId26"/>
    <p:sldId id="415" r:id="rId27"/>
    <p:sldId id="416" r:id="rId28"/>
    <p:sldId id="417" r:id="rId29"/>
    <p:sldId id="418" r:id="rId30"/>
    <p:sldId id="546" r:id="rId31"/>
    <p:sldId id="547" r:id="rId32"/>
    <p:sldId id="355" r:id="rId33"/>
    <p:sldId id="548" r:id="rId34"/>
    <p:sldId id="579" r:id="rId35"/>
    <p:sldId id="581" r:id="rId36"/>
    <p:sldId id="570" r:id="rId37"/>
    <p:sldId id="410" r:id="rId38"/>
    <p:sldId id="551" r:id="rId39"/>
    <p:sldId id="552" r:id="rId40"/>
    <p:sldId id="553" r:id="rId41"/>
    <p:sldId id="421" r:id="rId42"/>
    <p:sldId id="422" r:id="rId43"/>
    <p:sldId id="432" r:id="rId44"/>
    <p:sldId id="489" r:id="rId45"/>
    <p:sldId id="486" r:id="rId46"/>
    <p:sldId id="443" r:id="rId47"/>
    <p:sldId id="431" r:id="rId48"/>
    <p:sldId id="498" r:id="rId49"/>
    <p:sldId id="392" r:id="rId50"/>
    <p:sldId id="584" r:id="rId51"/>
    <p:sldId id="430" r:id="rId52"/>
    <p:sldId id="501" r:id="rId53"/>
    <p:sldId id="483" r:id="rId54"/>
    <p:sldId id="484" r:id="rId55"/>
    <p:sldId id="586" r:id="rId5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4E63D5-DB4D-4BBB-B7FD-5FADC17683AD}" v="1" dt="2022-09-03T18:32:11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30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A24E63D5-DB4D-4BBB-B7FD-5FADC17683AD}"/>
    <pc:docChg chg="addSld delSld modSld">
      <pc:chgData name="Anatoliy Kigel" userId="7432c6c4687b0a9c" providerId="LiveId" clId="{A24E63D5-DB4D-4BBB-B7FD-5FADC17683AD}" dt="2022-09-03T18:32:14.277" v="4" actId="20577"/>
      <pc:docMkLst>
        <pc:docMk/>
      </pc:docMkLst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458115328" sldId="401"/>
        </pc:sldMkLst>
      </pc:sldChg>
      <pc:sldChg chg="modSp add mod">
        <pc:chgData name="Anatoliy Kigel" userId="7432c6c4687b0a9c" providerId="LiveId" clId="{A24E63D5-DB4D-4BBB-B7FD-5FADC17683AD}" dt="2022-09-03T18:32:14.277" v="4" actId="20577"/>
        <pc:sldMkLst>
          <pc:docMk/>
          <pc:sldMk cId="1675387523" sldId="401"/>
        </pc:sldMkLst>
        <pc:spChg chg="mod">
          <ac:chgData name="Anatoliy Kigel" userId="7432c6c4687b0a9c" providerId="LiveId" clId="{A24E63D5-DB4D-4BBB-B7FD-5FADC17683AD}" dt="2022-09-03T18:32:14.277" v="4" actId="20577"/>
          <ac:spMkLst>
            <pc:docMk/>
            <pc:sldMk cId="1675387523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15735322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740987598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52406018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529857113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2873285835" sldId="437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3935318558" sldId="437"/>
        </pc:sldMkLst>
      </pc:sldChg>
      <pc:sldChg chg="modSp mod">
        <pc:chgData name="Anatoliy Kigel" userId="7432c6c4687b0a9c" providerId="LiveId" clId="{A24E63D5-DB4D-4BBB-B7FD-5FADC17683AD}" dt="2022-09-03T18:31:57.865" v="2" actId="20577"/>
        <pc:sldMkLst>
          <pc:docMk/>
          <pc:sldMk cId="3517369716" sldId="545"/>
        </pc:sldMkLst>
        <pc:spChg chg="mod">
          <ac:chgData name="Anatoliy Kigel" userId="7432c6c4687b0a9c" providerId="LiveId" clId="{A24E63D5-DB4D-4BBB-B7FD-5FADC17683AD}" dt="2022-09-03T18:31:57.865" v="2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1419769152" sldId="585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188695093" sldId="585"/>
        </pc:sldMkLst>
      </pc:sldChg>
    </pc:docChg>
  </pc:docChgLst>
  <pc:docChgLst>
    <pc:chgData name="Anatoliy Kigel" userId="7432c6c4687b0a9c" providerId="LiveId" clId="{CFBFCB01-6766-4C96-BBDE-A5BD3B6379F8}"/>
    <pc:docChg chg="undo custSel addSld modSld">
      <pc:chgData name="Anatoliy Kigel" userId="7432c6c4687b0a9c" providerId="LiveId" clId="{CFBFCB01-6766-4C96-BBDE-A5BD3B6379F8}" dt="2022-08-30T06:40:10.395" v="383" actId="20577"/>
      <pc:docMkLst>
        <pc:docMk/>
      </pc:docMkLst>
      <pc:sldChg chg="modSp mod">
        <pc:chgData name="Anatoliy Kigel" userId="7432c6c4687b0a9c" providerId="LiveId" clId="{CFBFCB01-6766-4C96-BBDE-A5BD3B6379F8}" dt="2022-08-28T19:59:49.274" v="133" actId="20577"/>
        <pc:sldMkLst>
          <pc:docMk/>
          <pc:sldMk cId="708375886" sldId="428"/>
        </pc:sldMkLst>
        <pc:spChg chg="mod">
          <ac:chgData name="Anatoliy Kigel" userId="7432c6c4687b0a9c" providerId="LiveId" clId="{CFBFCB01-6766-4C96-BBDE-A5BD3B6379F8}" dt="2022-08-28T19:56:25.334" v="12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9:49.274" v="133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28T19:47:05.384" v="20" actId="113"/>
        <pc:sldMkLst>
          <pc:docMk/>
          <pc:sldMk cId="1856639604" sldId="430"/>
        </pc:sldMkLst>
        <pc:spChg chg="mod">
          <ac:chgData name="Anatoliy Kigel" userId="7432c6c4687b0a9c" providerId="LiveId" clId="{CFBFCB01-6766-4C96-BBDE-A5BD3B6379F8}" dt="2022-08-28T19:47:05.384" v="20" actId="113"/>
          <ac:spMkLst>
            <pc:docMk/>
            <pc:sldMk cId="1856639604" sldId="430"/>
            <ac:spMk id="3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30T06:40:10.395" v="383" actId="20577"/>
        <pc:sldMkLst>
          <pc:docMk/>
          <pc:sldMk cId="1701553632" sldId="483"/>
        </pc:sldMkLst>
        <pc:spChg chg="mod">
          <ac:chgData name="Anatoliy Kigel" userId="7432c6c4687b0a9c" providerId="LiveId" clId="{CFBFCB01-6766-4C96-BBDE-A5BD3B6379F8}" dt="2022-08-30T06:40:10.395" v="383" actId="20577"/>
          <ac:spMkLst>
            <pc:docMk/>
            <pc:sldMk cId="1701553632" sldId="483"/>
            <ac:spMk id="3" creationId="{00000000-0000-0000-0000-000000000000}"/>
          </ac:spMkLst>
        </pc:spChg>
      </pc:sldChg>
      <pc:sldChg chg="addSp delSp modSp mod">
        <pc:chgData name="Anatoliy Kigel" userId="7432c6c4687b0a9c" providerId="LiveId" clId="{CFBFCB01-6766-4C96-BBDE-A5BD3B6379F8}" dt="2022-08-30T06:38:13.871" v="347" actId="6549"/>
        <pc:sldMkLst>
          <pc:docMk/>
          <pc:sldMk cId="2234055322" sldId="484"/>
        </pc:sldMkLst>
        <pc:spChg chg="mod">
          <ac:chgData name="Anatoliy Kigel" userId="7432c6c4687b0a9c" providerId="LiveId" clId="{CFBFCB01-6766-4C96-BBDE-A5BD3B6379F8}" dt="2022-08-28T19:48:55.911" v="75" actId="6549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8:13.871" v="347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48:51.409" v="72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CFBFCB01-6766-4C96-BBDE-A5BD3B6379F8}" dt="2022-08-28T19:48:44.157" v="43" actId="1035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0:55.330" v="119" actId="13926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CFBFCB01-6766-4C96-BBDE-A5BD3B6379F8}" dt="2022-08-28T19:50:22.638" v="109"/>
          <ac:spMkLst>
            <pc:docMk/>
            <pc:sldMk cId="2234055322" sldId="484"/>
            <ac:spMk id="9" creationId="{79183692-3177-8EBB-4E15-FDD406338885}"/>
          </ac:spMkLst>
        </pc:spChg>
        <pc:graphicFrameChg chg="add del mod">
          <ac:chgData name="Anatoliy Kigel" userId="7432c6c4687b0a9c" providerId="LiveId" clId="{CFBFCB01-6766-4C96-BBDE-A5BD3B6379F8}" dt="2022-08-28T19:50:22.638" v="109"/>
          <ac:graphicFrameMkLst>
            <pc:docMk/>
            <pc:sldMk cId="2234055322" sldId="484"/>
            <ac:graphicFrameMk id="8" creationId="{8F770F43-ADBE-A35C-1213-23803AEA5A8F}"/>
          </ac:graphicFrameMkLst>
        </pc:graphicFrameChg>
      </pc:sldChg>
      <pc:sldChg chg="modSp mod">
        <pc:chgData name="Anatoliy Kigel" userId="7432c6c4687b0a9c" providerId="LiveId" clId="{CFBFCB01-6766-4C96-BBDE-A5BD3B6379F8}" dt="2022-08-30T06:39:40.886" v="369" actId="1036"/>
        <pc:sldMkLst>
          <pc:docMk/>
          <pc:sldMk cId="902126790" sldId="552"/>
        </pc:sldMkLst>
        <pc:spChg chg="mod">
          <ac:chgData name="Anatoliy Kigel" userId="7432c6c4687b0a9c" providerId="LiveId" clId="{CFBFCB01-6766-4C96-BBDE-A5BD3B6379F8}" dt="2022-08-30T06:39:40.886" v="369" actId="1036"/>
          <ac:spMkLst>
            <pc:docMk/>
            <pc:sldMk cId="902126790" sldId="552"/>
            <ac:spMk id="17" creationId="{00000000-0000-0000-0000-000000000000}"/>
          </ac:spMkLst>
        </pc:spChg>
      </pc:sldChg>
      <pc:sldChg chg="addSp delSp modSp add mod">
        <pc:chgData name="Anatoliy Kigel" userId="7432c6c4687b0a9c" providerId="LiveId" clId="{CFBFCB01-6766-4C96-BBDE-A5BD3B6379F8}" dt="2022-08-30T06:37:39.846" v="344" actId="1076"/>
        <pc:sldMkLst>
          <pc:docMk/>
          <pc:sldMk cId="837341548" sldId="586"/>
        </pc:sldMkLst>
        <pc:spChg chg="add del">
          <ac:chgData name="Anatoliy Kigel" userId="7432c6c4687b0a9c" providerId="LiveId" clId="{CFBFCB01-6766-4C96-BBDE-A5BD3B6379F8}" dt="2022-08-30T06:13:13.195" v="137" actId="478"/>
          <ac:spMkLst>
            <pc:docMk/>
            <pc:sldMk cId="837341548" sldId="586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6:49.179" v="316" actId="6549"/>
          <ac:spMkLst>
            <pc:docMk/>
            <pc:sldMk cId="837341548" sldId="586"/>
            <ac:spMk id="3" creationId="{00000000-0000-0000-0000-000000000000}"/>
          </ac:spMkLst>
        </pc:spChg>
        <pc:spChg chg="del">
          <ac:chgData name="Anatoliy Kigel" userId="7432c6c4687b0a9c" providerId="LiveId" clId="{CFBFCB01-6766-4C96-BBDE-A5BD3B6379F8}" dt="2022-08-30T06:13:15.206" v="138" actId="478"/>
          <ac:spMkLst>
            <pc:docMk/>
            <pc:sldMk cId="837341548" sldId="586"/>
            <ac:spMk id="4" creationId="{0D73DC98-BD72-4563-B8E6-1AFB9397D8F4}"/>
          </ac:spMkLst>
        </pc:spChg>
        <pc:spChg chg="del mod">
          <ac:chgData name="Anatoliy Kigel" userId="7432c6c4687b0a9c" providerId="LiveId" clId="{CFBFCB01-6766-4C96-BBDE-A5BD3B6379F8}" dt="2022-08-30T06:34:00.685" v="253" actId="478"/>
          <ac:spMkLst>
            <pc:docMk/>
            <pc:sldMk cId="837341548" sldId="586"/>
            <ac:spMk id="7" creationId="{00000000-0000-0000-0000-000000000000}"/>
          </ac:spMkLst>
        </pc:spChg>
        <pc:spChg chg="add mod">
          <ac:chgData name="Anatoliy Kigel" userId="7432c6c4687b0a9c" providerId="LiveId" clId="{CFBFCB01-6766-4C96-BBDE-A5BD3B6379F8}" dt="2022-08-30T06:37:39.846" v="344" actId="1076"/>
          <ac:spMkLst>
            <pc:docMk/>
            <pc:sldMk cId="837341548" sldId="586"/>
            <ac:spMk id="9" creationId="{0E8CABCF-A74B-E736-17AE-1B593FB1E2D0}"/>
          </ac:spMkLst>
        </pc:spChg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03.09.2022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youtube.com/watch?v=U0U8Ddx4Tg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dOb4yR0kk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xfoundation.org/2022-tax-bracket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axfoundation.org/2022-tax-brackets/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u-RU" sz="5400" b="1" dirty="0">
                <a:solidFill>
                  <a:schemeClr val="bg1"/>
                </a:solidFill>
              </a:rPr>
              <a:t>Программирование</a:t>
            </a:r>
            <a:r>
              <a:rPr lang="uk-UA" sz="5400" b="1" dirty="0">
                <a:solidFill>
                  <a:schemeClr val="bg1"/>
                </a:solidFill>
              </a:rPr>
              <a:t>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</a:t>
            </a:r>
            <a:r>
              <a:rPr lang="en-US" sz="6000" b="1" dirty="0"/>
              <a:t>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/>
              <a:t>2</a:t>
            </a:r>
            <a:r>
              <a:rPr lang="en-US" sz="6600" b="1"/>
              <a:t>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16753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0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8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1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602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baseline="3000" dirty="0"/>
              <a:t>О проблемах с «точностью» при работе с </a:t>
            </a:r>
            <a:r>
              <a:rPr lang="en-US" sz="5400" b="1" baseline="3000" dirty="0">
                <a:solidFill>
                  <a:schemeClr val="accent2"/>
                </a:solidFill>
              </a:rPr>
              <a:t>number</a:t>
            </a:r>
            <a:endParaRPr lang="uk-UA" sz="5400" b="1" baseline="3000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12408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https://www.youtube.com/watch?v=U0U8Ddx4TgE</a:t>
            </a:r>
            <a:endParaRPr lang="ru-RU" sz="3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0CCA4105-F93A-4CAD-90C9-C5A4631B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43673"/>
            <a:ext cx="97536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69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sz="8000" b="1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sz="8000" b="1">
                <a:solidFill>
                  <a:srgbClr val="00B050"/>
                </a:solidFill>
              </a:rPr>
              <a:t>js16</a:t>
            </a:r>
            <a:r>
              <a:rPr lang="en-US" sz="8000" b="1">
                <a:solidFill>
                  <a:srgbClr val="002060"/>
                </a:solidFill>
              </a:rPr>
              <a:t>.site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JS16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7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08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Цикл </a:t>
            </a:r>
            <a:r>
              <a:rPr lang="en-US" sz="4000" b="1" dirty="0"/>
              <a:t>for-await-of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66331" y="3963822"/>
            <a:ext cx="1015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Цикл </a:t>
            </a:r>
            <a:r>
              <a:rPr lang="en-US" sz="2400" dirty="0"/>
              <a:t> </a:t>
            </a:r>
            <a:r>
              <a:rPr lang="en-US" sz="2400" b="1" dirty="0"/>
              <a:t>for-await-of </a:t>
            </a:r>
            <a:r>
              <a:rPr lang="ru-RU" sz="2400" dirty="0"/>
              <a:t>позволяет перебрать итерируемую (перебираемую, массив или </a:t>
            </a:r>
            <a:r>
              <a:rPr lang="ru-RU" sz="2400" dirty="0" err="1"/>
              <a:t>псевдомассив</a:t>
            </a:r>
            <a:r>
              <a:rPr lang="ru-RU" sz="2400" dirty="0"/>
              <a:t>) состоящий из объектов типа </a:t>
            </a:r>
            <a:r>
              <a:rPr lang="en-US" sz="2400" b="1" dirty="0"/>
              <a:t>Promise</a:t>
            </a:r>
            <a:r>
              <a:rPr lang="en-US" sz="2400" dirty="0"/>
              <a:t>. </a:t>
            </a:r>
            <a:r>
              <a:rPr lang="ru-RU" sz="2400" dirty="0"/>
              <a:t>Цикл будет ожидать когда разрешится каждый из </a:t>
            </a:r>
            <a:r>
              <a:rPr lang="en-US" sz="2400" b="1" dirty="0" err="1"/>
              <a:t>Promis</a:t>
            </a:r>
            <a:r>
              <a:rPr lang="en-US" sz="2400" b="1" dirty="0"/>
              <a:t>’</a:t>
            </a:r>
            <a:r>
              <a:rPr lang="ru-RU" sz="2400" b="1" dirty="0" err="1"/>
              <a:t>ов</a:t>
            </a:r>
            <a:r>
              <a:rPr lang="ru-RU" sz="2400" b="1" dirty="0"/>
              <a:t> </a:t>
            </a:r>
            <a:r>
              <a:rPr lang="ru-RU" sz="2400" dirty="0"/>
              <a:t>и только тогда начинать выполнение каждого шага цикла.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371725" y="5632673"/>
            <a:ext cx="8324850" cy="46166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00B050"/>
                </a:solidFill>
              </a:rPr>
              <a:t>Подробнее о </a:t>
            </a:r>
            <a:r>
              <a:rPr lang="en-US" sz="2400" b="1" dirty="0">
                <a:solidFill>
                  <a:srgbClr val="00B050"/>
                </a:solidFill>
              </a:rPr>
              <a:t>Promise </a:t>
            </a:r>
            <a:r>
              <a:rPr lang="ru-RU" sz="2400" b="1" dirty="0">
                <a:solidFill>
                  <a:srgbClr val="00B050"/>
                </a:solidFill>
              </a:rPr>
              <a:t>и асинхронности далее по ходу курса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" y="1109549"/>
            <a:ext cx="12191340" cy="261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074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5158446"/>
            <a:ext cx="4943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Подробнее:</a:t>
            </a:r>
            <a:r>
              <a:rPr lang="en-US" sz="2800" b="1" dirty="0"/>
              <a:t> </a:t>
            </a:r>
            <a:endParaRPr lang="ru-RU" sz="2800" b="1" dirty="0"/>
          </a:p>
          <a:p>
            <a:r>
              <a:rPr lang="en-US" sz="1600" b="1" dirty="0">
                <a:hlinkClick r:id="rId3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9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10.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2022844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</a:t>
            </a:r>
            <a:r>
              <a:rPr lang="ru-RU" sz="3600" b="1" dirty="0"/>
              <a:t>1%</a:t>
            </a:r>
            <a:r>
              <a:rPr lang="ru-RU" sz="3600" dirty="0"/>
              <a:t> за счёт личных средств и </a:t>
            </a:r>
            <a:r>
              <a:rPr lang="ru-RU" sz="3600" b="1" dirty="0"/>
              <a:t>4%</a:t>
            </a:r>
            <a:r>
              <a:rPr lang="ru-RU" sz="3600" dirty="0"/>
              <a:t>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B71A7-79EE-4E93-BF52-256DFA7DF82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#1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2247380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2012862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7A348-5701-4923-891F-3B8BB83440F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#2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B4A-C585-459C-B1E9-D2F3EDADDE1A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#3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904" y="1525153"/>
            <a:ext cx="10376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Функции-таймеры в </a:t>
            </a:r>
            <a:r>
              <a:rPr lang="en-US" sz="2800" dirty="0"/>
              <a:t>JavaScript</a:t>
            </a:r>
            <a:r>
              <a:rPr lang="ru-RU" sz="2800" dirty="0"/>
              <a:t>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ru-RU" sz="2800" dirty="0"/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Объекты </a:t>
            </a:r>
            <a:r>
              <a:rPr lang="en-US" sz="2800" b="1" dirty="0"/>
              <a:t>Promise</a:t>
            </a:r>
            <a:r>
              <a:rPr lang="ru-RU" sz="2800" b="1" dirty="0"/>
              <a:t> </a:t>
            </a:r>
            <a:r>
              <a:rPr lang="ru-RU" sz="2800" dirty="0"/>
              <a:t>и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ru-RU" sz="28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Перебирающие методы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ru-RU" sz="2800" dirty="0"/>
              <a:t>.</a:t>
            </a:r>
          </a:p>
          <a:p>
            <a:endParaRPr lang="en-US" sz="2800" dirty="0"/>
          </a:p>
          <a:p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</a:t>
            </a:r>
            <a:r>
              <a:rPr lang="ru-RU" sz="2800" b="1" dirty="0"/>
              <a:t>субтитры с переводом</a:t>
            </a:r>
            <a:r>
              <a:rPr lang="ru-RU" sz="28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40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номер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a1-federal-tax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</a:t>
            </a:r>
            <a:r>
              <a:rPr lang="uk-UA" sz="2800"/>
              <a:t>проблемі</a:t>
            </a:r>
            <a:r>
              <a:rPr lang="ru-RU" sz="2800"/>
              <a:t> </a:t>
            </a:r>
            <a:r>
              <a:rPr lang="ru-RU" sz="2800" dirty="0"/>
              <a:t>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313900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2" y="1226115"/>
            <a:ext cx="7223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Есть в США такой вид налога как </a:t>
            </a:r>
            <a:r>
              <a:rPr lang="en-US" sz="2000" b="1" dirty="0"/>
              <a:t>Federal Income Tax</a:t>
            </a:r>
            <a:r>
              <a:rPr lang="ru-RU" sz="20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000" b="1" dirty="0"/>
              <a:t>2022 </a:t>
            </a:r>
            <a:r>
              <a:rPr lang="ru-RU" sz="2000" dirty="0"/>
              <a:t>г. , и для простоты - расчёт выполнять </a:t>
            </a:r>
            <a:r>
              <a:rPr lang="ru-RU" sz="2000" b="1" dirty="0"/>
              <a:t>только</a:t>
            </a:r>
            <a:r>
              <a:rPr lang="ru-RU" sz="2000" dirty="0"/>
              <a:t> для лиц не состоящих в браке</a:t>
            </a:r>
            <a:r>
              <a:rPr lang="en-US" sz="2000" dirty="0"/>
              <a:t> </a:t>
            </a:r>
            <a:r>
              <a:rPr lang="en-US" sz="2000" b="1" dirty="0"/>
              <a:t>(</a:t>
            </a:r>
            <a:r>
              <a:rPr lang="en-US" sz="2000" b="1" dirty="0">
                <a:highlight>
                  <a:srgbClr val="FFFF00"/>
                </a:highlight>
              </a:rPr>
              <a:t>For Single Filers</a:t>
            </a:r>
            <a:r>
              <a:rPr lang="en-US" sz="2000" b="1" dirty="0"/>
              <a:t>) </a:t>
            </a:r>
            <a:r>
              <a:rPr lang="ru-RU" sz="2000" dirty="0"/>
              <a:t>и</a:t>
            </a:r>
            <a:r>
              <a:rPr lang="ru-RU" sz="2000" b="1" dirty="0"/>
              <a:t> </a:t>
            </a:r>
            <a:r>
              <a:rPr lang="ru-RU" sz="2000" dirty="0"/>
              <a:t>не упустите </a:t>
            </a:r>
            <a:r>
              <a:rPr lang="ru-RU" sz="2000" b="1" dirty="0"/>
              <a:t>налоговые вычеты (</a:t>
            </a:r>
            <a:r>
              <a:rPr lang="en-US" sz="2000" b="1" dirty="0">
                <a:highlight>
                  <a:srgbClr val="FFFF00"/>
                </a:highlight>
              </a:rPr>
              <a:t>Deduction</a:t>
            </a:r>
            <a:r>
              <a:rPr lang="ru-RU" sz="2000" b="1" dirty="0"/>
              <a:t>)</a:t>
            </a:r>
            <a:r>
              <a:rPr lang="ru-RU" sz="2000" dirty="0"/>
              <a:t>.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80379" y="5726850"/>
            <a:ext cx="6550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О прогрессивном налогообложении</a:t>
            </a:r>
            <a:r>
              <a:rPr lang="en-US" b="1" dirty="0"/>
              <a:t> </a:t>
            </a:r>
            <a:r>
              <a:rPr lang="ru-RU" b="1" dirty="0"/>
              <a:t>в целом, с примерами: </a:t>
            </a:r>
            <a:r>
              <a:rPr lang="en-US" b="1" dirty="0">
                <a:hlinkClick r:id="rId2"/>
              </a:rPr>
              <a:t>http://allfi.biz/glossary/eng/P/progressive-taxation.php</a:t>
            </a:r>
            <a:r>
              <a:rPr lang="ru-RU" b="1" dirty="0"/>
              <a:t> </a:t>
            </a:r>
            <a:endParaRPr lang="uk-UA" b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3801780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https://taxfoundation.org/2022-tax-brackets/</a:t>
            </a:r>
            <a:endParaRPr lang="ru-RU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380378" y="4652100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 </a:t>
            </a:r>
            <a:r>
              <a:rPr lang="ru-RU" sz="2000" b="1" dirty="0"/>
              <a:t>доллар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313900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14305" y="5574836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3"/>
              </a:rPr>
              <a:t>https://taxfoundation.org/2022-tax-brackets/</a:t>
            </a:r>
            <a:endParaRPr lang="ru-R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CABCF-A74B-E736-17AE-1B593FB1E2D0}"/>
              </a:ext>
            </a:extLst>
          </p:cNvPr>
          <p:cNvSpPr txBox="1"/>
          <p:nvPr/>
        </p:nvSpPr>
        <p:spPr>
          <a:xfrm>
            <a:off x="3965417" y="1449874"/>
            <a:ext cx="7641897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Пример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расчёта для суммы в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$100 000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(для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 </a:t>
            </a:r>
            <a:r>
              <a:rPr lang="ru-RU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1) Налоговый вычет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согласно таблице вычетов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deduction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$100 000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$12 950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$87 050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(эта сумма и будет облагаться налогом);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2) В какие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бакеты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попадает налогооблагаемая сумма (согласно таблице):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	В первый полностью (от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$10 275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и от этой 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Во второй полностью (более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$10 275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и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$41 775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и от этой 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третий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попадает частично (более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$41 775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и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$87 050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нашей 	облагаемой суммы) и от этой 	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3) Считаем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первом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($10 275 - $0) * 10% = $1 027.5;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Во втором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($41 775 - $10 275) * 12% 	= $3 780;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третьем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($87 050 - $41 775) * 22% 	= $9 960.5;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Складываем сумму по всем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бакетам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$1 027.5 + $3 780 + $9 960.5 = $14 768.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Итого нужно заплатить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$14 768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налогов.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П.С. цикл и массив тут могут очень помочь (но можно и без них).</a:t>
            </a:r>
          </a:p>
          <a:p>
            <a:endParaRPr lang="uk-UA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4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2204</Words>
  <Application>Microsoft Office PowerPoint</Application>
  <PresentationFormat>Широкий екран</PresentationFormat>
  <Paragraphs>196</Paragraphs>
  <Slides>55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номер задания (например:  a1-federal-tax)</vt:lpstr>
      <vt:lpstr>Домашнее задание #A.1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2022-09-03T18:32:14Z</dcterms:modified>
</cp:coreProperties>
</file>